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2.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7.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9.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6"/>
  </p:notesMasterIdLst>
  <p:sldIdLst>
    <p:sldId id="256" r:id="rId2"/>
    <p:sldId id="308" r:id="rId3"/>
    <p:sldId id="351" r:id="rId4"/>
    <p:sldId id="309" r:id="rId5"/>
    <p:sldId id="310" r:id="rId6"/>
    <p:sldId id="311" r:id="rId7"/>
    <p:sldId id="319" r:id="rId8"/>
    <p:sldId id="321" r:id="rId9"/>
    <p:sldId id="320" r:id="rId10"/>
    <p:sldId id="313" r:id="rId11"/>
    <p:sldId id="314" r:id="rId12"/>
    <p:sldId id="324" r:id="rId13"/>
    <p:sldId id="315" r:id="rId14"/>
    <p:sldId id="316" r:id="rId15"/>
    <p:sldId id="322" r:id="rId16"/>
    <p:sldId id="317" r:id="rId17"/>
    <p:sldId id="323" r:id="rId18"/>
    <p:sldId id="329" r:id="rId19"/>
    <p:sldId id="331" r:id="rId20"/>
    <p:sldId id="332" r:id="rId21"/>
    <p:sldId id="333" r:id="rId22"/>
    <p:sldId id="334" r:id="rId23"/>
    <p:sldId id="335" r:id="rId24"/>
    <p:sldId id="336" r:id="rId25"/>
    <p:sldId id="337" r:id="rId26"/>
    <p:sldId id="338" r:id="rId27"/>
    <p:sldId id="339" r:id="rId28"/>
    <p:sldId id="340" r:id="rId29"/>
    <p:sldId id="341" r:id="rId30"/>
    <p:sldId id="350" r:id="rId31"/>
    <p:sldId id="342" r:id="rId32"/>
    <p:sldId id="326" r:id="rId33"/>
    <p:sldId id="328" r:id="rId34"/>
    <p:sldId id="327" r:id="rId35"/>
    <p:sldId id="343" r:id="rId36"/>
    <p:sldId id="318" r:id="rId37"/>
    <p:sldId id="344" r:id="rId38"/>
    <p:sldId id="345" r:id="rId39"/>
    <p:sldId id="346" r:id="rId40"/>
    <p:sldId id="347" r:id="rId41"/>
    <p:sldId id="348" r:id="rId42"/>
    <p:sldId id="349" r:id="rId43"/>
    <p:sldId id="352" r:id="rId44"/>
    <p:sldId id="279" r:id="rId45"/>
  </p:sldIdLst>
  <p:sldSz cx="9144000" cy="5143500" type="screen16x9"/>
  <p:notesSz cx="6858000" cy="9144000"/>
  <p:embeddedFontLst>
    <p:embeddedFont>
      <p:font typeface="Raleway" pitchFamily="2" charset="0"/>
      <p:regular r:id="rId47"/>
      <p:bold r:id="rId48"/>
      <p:italic r:id="rId49"/>
      <p:boldItalic r:id="rId50"/>
    </p:embeddedFont>
    <p:embeddedFont>
      <p:font typeface="Karla"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053A11B-EDF2-45A1-90E4-8504DDCF06D4}">
  <a:tblStyle styleId="{0053A11B-EDF2-45A1-90E4-8504DDCF06D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32" autoAdjust="0"/>
  </p:normalViewPr>
  <p:slideViewPr>
    <p:cSldViewPr>
      <p:cViewPr>
        <p:scale>
          <a:sx n="104" d="100"/>
          <a:sy n="104" d="100"/>
        </p:scale>
        <p:origin x="-17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2645571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886650" y="1598408"/>
            <a:ext cx="7370700" cy="33273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2355" y="0"/>
            <a:ext cx="5209571" cy="983354"/>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avLst/>
            <a:gdLst/>
            <a:ahLst/>
            <a:cxnLst/>
            <a:rect l="l" t="t" r="r" b="b"/>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fontAlgn="base"/>
            <a:r>
              <a:rPr lang="en-US" b="0" dirty="0" smtClean="0"/>
              <a:t>RWD Day1</a:t>
            </a:r>
            <a:r>
              <a:rPr lang="en-US" b="0" dirty="0" smtClean="0"/>
              <a:t/>
            </a:r>
            <a:br>
              <a:rPr lang="en-US" b="0" dirty="0" smtClean="0"/>
            </a:br>
            <a:r>
              <a:rPr lang="en-US" sz="2400" dirty="0">
                <a:solidFill>
                  <a:schemeClr val="tx1"/>
                </a:solidFill>
              </a:rPr>
              <a:t>presented by</a:t>
            </a:r>
            <a:r>
              <a:rPr lang="en-US" sz="2400" dirty="0" smtClean="0">
                <a:solidFill>
                  <a:schemeClr val="tx1"/>
                </a:solidFill>
              </a:rPr>
              <a:t>: </a:t>
            </a:r>
            <a:r>
              <a:rPr lang="en-US" sz="2400" dirty="0">
                <a:solidFill>
                  <a:schemeClr val="tx1"/>
                </a:solidFill>
              </a:rPr>
              <a:t>Asmaa Ahmed</a:t>
            </a:r>
            <a:endParaRPr lang="en-US" sz="2400" b="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Viewport</a:t>
            </a:r>
            <a:br>
              <a:rPr lang="en-US" b="0" dirty="0"/>
            </a:br>
            <a:endParaRPr lang="en-US" b="0" dirty="0"/>
          </a:p>
        </p:txBody>
      </p:sp>
      <p:sp>
        <p:nvSpPr>
          <p:cNvPr id="138" name="Google Shape;138;p16"/>
          <p:cNvSpPr txBox="1">
            <a:spLocks noGrp="1"/>
          </p:cNvSpPr>
          <p:nvPr>
            <p:ph type="body" idx="1"/>
          </p:nvPr>
        </p:nvSpPr>
        <p:spPr>
          <a:xfrm>
            <a:off x="685800" y="1657350"/>
            <a:ext cx="8305800" cy="3429000"/>
          </a:xfrm>
          <a:prstGeom prst="rect">
            <a:avLst/>
          </a:prstGeom>
        </p:spPr>
        <p:txBody>
          <a:bodyPr spcFirstLastPara="1" wrap="square" lIns="91425" tIns="91425" rIns="91425" bIns="91425" anchor="t" anchorCtr="0">
            <a:noAutofit/>
          </a:bodyPr>
          <a:lstStyle/>
          <a:p>
            <a:pPr marL="76200" indent="0">
              <a:buNone/>
            </a:pPr>
            <a:r>
              <a:rPr lang="en-US" sz="1600" b="1" dirty="0"/>
              <a:t>Setting The </a:t>
            </a:r>
            <a:r>
              <a:rPr lang="en-US" sz="1600" b="1" dirty="0" smtClean="0"/>
              <a:t>Viewport</a:t>
            </a:r>
            <a:r>
              <a:rPr lang="en-US" sz="1600" dirty="0" smtClean="0"/>
              <a:t>:</a:t>
            </a:r>
          </a:p>
          <a:p>
            <a:r>
              <a:rPr lang="en-US" sz="1600" dirty="0"/>
              <a:t>HTML5 introduced a method to let web designers take control over the viewport, through the &lt;meta&gt; tag.</a:t>
            </a:r>
          </a:p>
          <a:p>
            <a:r>
              <a:rPr lang="en-US" sz="1600" dirty="0"/>
              <a:t>You should include the following &lt;meta&gt; viewport element in all your web pages:</a:t>
            </a:r>
          </a:p>
          <a:p>
            <a:pPr marL="76200" indent="0">
              <a:buNone/>
            </a:pPr>
            <a:r>
              <a:rPr lang="en-US" sz="1600" dirty="0" smtClean="0"/>
              <a:t>       &lt;</a:t>
            </a:r>
            <a:r>
              <a:rPr lang="en-US" sz="1600" dirty="0"/>
              <a:t>meta name="viewport" content="width=device-width, initial-scale=1.0"&gt;</a:t>
            </a:r>
          </a:p>
          <a:p>
            <a:r>
              <a:rPr lang="en-US" sz="1600" dirty="0"/>
              <a:t>This gives the browser instructions on how to control the page's dimensions and scaling.</a:t>
            </a:r>
          </a:p>
          <a:p>
            <a:r>
              <a:rPr lang="en-US" sz="1600" dirty="0"/>
              <a:t>The width=device-width part sets the width of the page to follow the screen-width of the device (which will vary depending on the device).</a:t>
            </a:r>
          </a:p>
          <a:p>
            <a:r>
              <a:rPr lang="en-US" sz="1600" dirty="0"/>
              <a:t>The initial-scale=1.0 part sets the initial zoom level when the page is first loaded by the browser.</a:t>
            </a:r>
          </a:p>
          <a:p>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10</a:t>
            </a:fld>
            <a:endParaRPr sz="1800" dirty="0"/>
          </a:p>
        </p:txBody>
      </p:sp>
    </p:spTree>
    <p:extLst>
      <p:ext uri="{BB962C8B-B14F-4D97-AF65-F5344CB8AC3E}">
        <p14:creationId xmlns:p14="http://schemas.microsoft.com/office/powerpoint/2010/main" val="4013723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a:t>
            </a:r>
            <a:r>
              <a:rPr lang="en-US" b="0" dirty="0" smtClean="0"/>
              <a:t>Viewport</a:t>
            </a:r>
            <a:endParaRPr lang="en-US" b="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11</a:t>
            </a:fld>
            <a:endParaRPr sz="1800" dirty="0"/>
          </a:p>
        </p:txBody>
      </p:sp>
      <p:pic>
        <p:nvPicPr>
          <p:cNvPr id="2050" name="Picture 2" descr="C:\Users\20112\Desktop\w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971549"/>
            <a:ext cx="7107237"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61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a:t>
            </a:r>
            <a:r>
              <a:rPr lang="en-US" b="0" dirty="0" smtClean="0"/>
              <a:t>Viewport</a:t>
            </a:r>
            <a:endParaRPr lang="en-US" b="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12</a:t>
            </a:fld>
            <a:endParaRPr sz="1800" dirty="0"/>
          </a:p>
        </p:txBody>
      </p:sp>
      <p:pic>
        <p:nvPicPr>
          <p:cNvPr id="3074" name="Picture 2" descr="C:\Users\20112\OneDrive\Desktop\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0180"/>
            <a:ext cx="8421688"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84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Size Content to The Viewport</a:t>
            </a:r>
          </a:p>
        </p:txBody>
      </p:sp>
      <p:sp>
        <p:nvSpPr>
          <p:cNvPr id="138" name="Google Shape;138;p16"/>
          <p:cNvSpPr txBox="1">
            <a:spLocks noGrp="1"/>
          </p:cNvSpPr>
          <p:nvPr>
            <p:ph type="body" idx="1"/>
          </p:nvPr>
        </p:nvSpPr>
        <p:spPr>
          <a:xfrm>
            <a:off x="685800" y="1657350"/>
            <a:ext cx="8305800" cy="3429000"/>
          </a:xfrm>
          <a:prstGeom prst="rect">
            <a:avLst/>
          </a:prstGeom>
        </p:spPr>
        <p:txBody>
          <a:bodyPr spcFirstLastPara="1" wrap="square" lIns="91425" tIns="91425" rIns="91425" bIns="91425" anchor="t" anchorCtr="0">
            <a:noAutofit/>
          </a:bodyPr>
          <a:lstStyle/>
          <a:p>
            <a:r>
              <a:rPr lang="en-US" sz="1600" dirty="0"/>
              <a:t>Users are used to scroll websites vertically on both desktop and mobile devices - but not horizontally!</a:t>
            </a:r>
          </a:p>
          <a:p>
            <a:r>
              <a:rPr lang="en-US" sz="1600" dirty="0"/>
              <a:t>So, if the user is forced to scroll horizontally, or zoom out, to see the whole web page it results in a poor user experience.</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13</a:t>
            </a:fld>
            <a:endParaRPr sz="1800" dirty="0"/>
          </a:p>
        </p:txBody>
      </p:sp>
    </p:spTree>
    <p:extLst>
      <p:ext uri="{BB962C8B-B14F-4D97-AF65-F5344CB8AC3E}">
        <p14:creationId xmlns:p14="http://schemas.microsoft.com/office/powerpoint/2010/main" val="1925123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Size Content to The Viewport</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marL="76200" indent="0">
              <a:buNone/>
            </a:pPr>
            <a:r>
              <a:rPr lang="en-US" sz="1600" dirty="0"/>
              <a:t>Some additional rules to follow:</a:t>
            </a:r>
          </a:p>
          <a:p>
            <a:r>
              <a:rPr lang="en-US" sz="1600" b="1" dirty="0"/>
              <a:t>1. Do NOT use large fixed width elements - </a:t>
            </a:r>
            <a:r>
              <a:rPr lang="en-US" sz="1600" dirty="0"/>
              <a:t>For example, if an image is displayed at a width wider than the viewport it can cause the viewport to scroll horizontally. Remember to adjust this content to fit within the width of the viewport.</a:t>
            </a:r>
          </a:p>
          <a:p>
            <a:r>
              <a:rPr lang="en-US" sz="1600" b="1" dirty="0"/>
              <a:t>2. Do NOT let the content rely on a particular viewport width to render well</a:t>
            </a:r>
            <a:r>
              <a:rPr lang="en-US" sz="1600" dirty="0"/>
              <a:t> - Since screen dimensions and width in CSS pixels vary widely between devices, content should not rely on a particular viewport width to render well.</a:t>
            </a:r>
          </a:p>
          <a:p>
            <a:r>
              <a:rPr lang="en-US" sz="1600" b="1" dirty="0"/>
              <a:t>3. Use CSS media queries to apply different styling for small and large screens</a:t>
            </a:r>
            <a:r>
              <a:rPr lang="en-US" sz="1600" dirty="0"/>
              <a:t> - Setting large absolute CSS widths for page elements will cause the element to be too wide for the viewport on a smaller device. Instead, consider using relative width values, such as width: 100%. Also, be careful of using large absolute positioning values. It may cause the element to fall outside the viewport on small devices.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14</a:t>
            </a:fld>
            <a:endParaRPr sz="1800" dirty="0"/>
          </a:p>
        </p:txBody>
      </p:sp>
    </p:spTree>
    <p:extLst>
      <p:ext uri="{BB962C8B-B14F-4D97-AF65-F5344CB8AC3E}">
        <p14:creationId xmlns:p14="http://schemas.microsoft.com/office/powerpoint/2010/main" val="4209051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Size Content to The Viewport</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15</a:t>
            </a:fld>
            <a:endParaRPr sz="1800" dirty="0"/>
          </a:p>
        </p:txBody>
      </p:sp>
      <p:pic>
        <p:nvPicPr>
          <p:cNvPr id="1026" name="Picture 2" descr="C:\Users\20112\OneDrive\Desktop\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09750"/>
            <a:ext cx="550545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86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smtClean="0"/>
              <a:t>Website Layout</a:t>
            </a:r>
            <a:endParaRPr lang="en-US"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16</a:t>
            </a:fld>
            <a:endParaRPr sz="1800" dirty="0"/>
          </a:p>
        </p:txBody>
      </p:sp>
      <p:pic>
        <p:nvPicPr>
          <p:cNvPr id="2050" name="Picture 2" descr="C:\Users\20112\Downloads\lay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76350"/>
            <a:ext cx="7239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32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smtClean="0"/>
              <a:t>CSS FlexBox</a:t>
            </a: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This defines a flex container; inline or block depending on the given value. It enables a flex context for all its direct children.</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17</a:t>
            </a:fld>
            <a:endParaRPr sz="1800" dirty="0"/>
          </a:p>
        </p:txBody>
      </p:sp>
    </p:spTree>
    <p:extLst>
      <p:ext uri="{BB962C8B-B14F-4D97-AF65-F5344CB8AC3E}">
        <p14:creationId xmlns:p14="http://schemas.microsoft.com/office/powerpoint/2010/main" val="19904297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#1</a:t>
            </a:r>
            <a:r>
              <a:rPr lang="en-US" dirty="0" smtClean="0"/>
              <a:t>:</a:t>
            </a: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Display: block</a:t>
            </a:r>
            <a:r>
              <a:rPr lang="en-US" sz="1600" dirty="0" smtClean="0"/>
              <a:t>;</a:t>
            </a:r>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18</a:t>
            </a:fld>
            <a:endParaRPr sz="1800" dirty="0"/>
          </a:p>
        </p:txBody>
      </p:sp>
      <p:pic>
        <p:nvPicPr>
          <p:cNvPr id="4098" name="Picture 2" descr="C:\Users\20112\OneDrive\Desktop\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14550"/>
            <a:ext cx="7620000" cy="26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33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#1</a:t>
            </a:r>
            <a:r>
              <a:rPr lang="en-US" dirty="0" smtClean="0"/>
              <a:t>:</a:t>
            </a: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Display: </a:t>
            </a:r>
            <a:r>
              <a:rPr lang="en-US" sz="1600" dirty="0" smtClean="0"/>
              <a:t>flex;</a:t>
            </a:r>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19</a:t>
            </a:fld>
            <a:endParaRPr sz="1800" dirty="0"/>
          </a:p>
        </p:txBody>
      </p:sp>
      <p:pic>
        <p:nvPicPr>
          <p:cNvPr id="5122" name="Picture 2" descr="C:\Users\20112\OneDrive\Desktop\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62150"/>
            <a:ext cx="7620000" cy="278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0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Introduction</a:t>
            </a:r>
          </a:p>
        </p:txBody>
      </p:sp>
      <p:sp>
        <p:nvSpPr>
          <p:cNvPr id="138" name="Google Shape;138;p16"/>
          <p:cNvSpPr txBox="1">
            <a:spLocks noGrp="1"/>
          </p:cNvSpPr>
          <p:nvPr>
            <p:ph type="body" idx="1"/>
          </p:nvPr>
        </p:nvSpPr>
        <p:spPr>
          <a:xfrm>
            <a:off x="685800" y="1657350"/>
            <a:ext cx="8305800" cy="3105150"/>
          </a:xfrm>
          <a:prstGeom prst="rect">
            <a:avLst/>
          </a:prstGeom>
        </p:spPr>
        <p:txBody>
          <a:bodyPr spcFirstLastPara="1" wrap="square" lIns="91425" tIns="91425" rIns="91425" bIns="91425" anchor="t" anchorCtr="0">
            <a:noAutofit/>
          </a:bodyPr>
          <a:lstStyle/>
          <a:p>
            <a:pPr marL="76200" indent="0">
              <a:buNone/>
            </a:pPr>
            <a:r>
              <a:rPr lang="en-US" sz="1800" dirty="0"/>
              <a:t>What is Responsive Web </a:t>
            </a:r>
            <a:r>
              <a:rPr lang="en-US" sz="1800" dirty="0" smtClean="0"/>
              <a:t>Design?</a:t>
            </a:r>
          </a:p>
          <a:p>
            <a:r>
              <a:rPr lang="en-US" sz="1800" dirty="0"/>
              <a:t>Responsive web design makes your web page look good on all devices.</a:t>
            </a:r>
          </a:p>
          <a:p>
            <a:pPr marL="76200" indent="0">
              <a:buNone/>
            </a:pPr>
            <a:r>
              <a:rPr lang="en-US" sz="1800" dirty="0" smtClean="0"/>
              <a:t>  Responsive </a:t>
            </a:r>
            <a:r>
              <a:rPr lang="en-US" sz="1800" dirty="0"/>
              <a:t>web design uses only HTML and CSS.</a:t>
            </a:r>
          </a:p>
          <a:p>
            <a:r>
              <a:rPr lang="en-US" sz="1800" dirty="0"/>
              <a:t>Responsive web design is not a program or a JavaScript</a:t>
            </a:r>
            <a:r>
              <a:rPr lang="en-US" sz="1800" dirty="0" smtClean="0"/>
              <a:t>.</a:t>
            </a:r>
          </a:p>
          <a:p>
            <a:r>
              <a:rPr lang="en-US" sz="1800" dirty="0" smtClean="0"/>
              <a:t>\Think responsively .. Mobile first.</a:t>
            </a:r>
          </a:p>
          <a:p>
            <a:r>
              <a:rPr lang="en-US" sz="1800" dirty="0" smtClean="0"/>
              <a:t>Mobile first design :Design for mobile then for desktop.</a:t>
            </a:r>
            <a:endParaRPr lang="en-US" sz="1800" dirty="0"/>
          </a:p>
          <a:p>
            <a:pPr marL="76200" indent="0">
              <a:buNone/>
            </a:pPr>
            <a:r>
              <a:rPr lang="en-US" sz="1800" dirty="0"/>
              <a:t/>
            </a:r>
            <a:br>
              <a:rPr lang="en-US" sz="1800" dirty="0"/>
            </a:br>
            <a:endParaRPr lang="en-US" sz="18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a:t>
            </a:fld>
            <a:endParaRPr sz="1800" dirty="0"/>
          </a:p>
        </p:txBody>
      </p:sp>
    </p:spTree>
    <p:extLst>
      <p:ext uri="{BB962C8B-B14F-4D97-AF65-F5344CB8AC3E}">
        <p14:creationId xmlns:p14="http://schemas.microsoft.com/office/powerpoint/2010/main" val="29494916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#2: Flex Direction</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b="1" dirty="0"/>
              <a:t>By default, items are arranged along the main axis, from left to right</a:t>
            </a:r>
            <a:r>
              <a:rPr lang="en-US" sz="1600" dirty="0"/>
              <a:t>. This is why your squares defaulted to a horizontal line once you applied display: </a:t>
            </a:r>
            <a:r>
              <a:rPr lang="en-US" sz="1600" dirty="0" smtClean="0"/>
              <a:t>flex;</a:t>
            </a:r>
          </a:p>
          <a:p>
            <a:r>
              <a:rPr lang="en-US" sz="1600" dirty="0"/>
              <a:t>#container { display: flex; flex-direction: column;}</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20</a:t>
            </a:fld>
            <a:endParaRPr sz="1800" dirty="0"/>
          </a:p>
        </p:txBody>
      </p:sp>
      <p:pic>
        <p:nvPicPr>
          <p:cNvPr id="6146" name="Picture 2" descr="C:\Users\20112\OneDrive\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19350"/>
            <a:ext cx="5830824" cy="235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059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#2: Flex Direction</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#container { display: flex; flex-direction: </a:t>
            </a:r>
            <a:r>
              <a:rPr lang="en-US" sz="1600" dirty="0" smtClean="0"/>
              <a:t>column | row;}</a:t>
            </a:r>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21</a:t>
            </a:fld>
            <a:endParaRPr sz="1800" dirty="0"/>
          </a:p>
        </p:txBody>
      </p:sp>
      <p:pic>
        <p:nvPicPr>
          <p:cNvPr id="7170" name="Picture 2" descr="C:\Users\20112\OneDrive\Desktop\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114550"/>
            <a:ext cx="6068568"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836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#2: Flex Direction</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There are a couple of other options for flex-direction, as well: </a:t>
            </a:r>
            <a:r>
              <a:rPr lang="en-US" sz="1600" i="1" dirty="0"/>
              <a:t>row-reverse </a:t>
            </a:r>
            <a:r>
              <a:rPr lang="en-US" sz="1600" dirty="0"/>
              <a:t>and </a:t>
            </a:r>
            <a:r>
              <a:rPr lang="en-US" sz="1600" i="1" dirty="0"/>
              <a:t>column-reverse.</a:t>
            </a:r>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22</a:t>
            </a:fld>
            <a:endParaRPr sz="1800" dirty="0"/>
          </a:p>
        </p:txBody>
      </p:sp>
      <p:pic>
        <p:nvPicPr>
          <p:cNvPr id="8194" name="Picture 2" descr="C:\Users\20112\OneDrive\Desktop\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190750"/>
            <a:ext cx="5943600" cy="270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192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#3: Justify Content</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i="1" dirty="0"/>
              <a:t>Justify-content</a:t>
            </a:r>
            <a:r>
              <a:rPr lang="en-US" sz="1600" dirty="0"/>
              <a:t> controls how you align items on the </a:t>
            </a:r>
            <a:r>
              <a:rPr lang="en-US" sz="1600" b="1" dirty="0"/>
              <a:t>main axis</a:t>
            </a:r>
            <a:r>
              <a:rPr lang="en-US" sz="1600" b="1" dirty="0" smtClean="0"/>
              <a:t>.</a:t>
            </a:r>
          </a:p>
          <a:p>
            <a:r>
              <a:rPr lang="en-US" sz="1600" dirty="0"/>
              <a:t>#container { display: flex; flex-direction: row; justify-content: flex-start</a:t>
            </a:r>
            <a:r>
              <a:rPr lang="en-US" sz="1600" dirty="0" smtClean="0"/>
              <a:t>;}</a:t>
            </a:r>
          </a:p>
          <a:p>
            <a:pPr marL="76200" indent="0">
              <a:buNone/>
            </a:pPr>
            <a:endParaRPr lang="en-US" sz="1600" dirty="0" smtClean="0"/>
          </a:p>
          <a:p>
            <a:pPr marL="76200" indent="0" fontAlgn="base">
              <a:buNone/>
            </a:pPr>
            <a:r>
              <a:rPr lang="en-US" sz="1600" dirty="0"/>
              <a:t>You have five commands at your disposal to use </a:t>
            </a:r>
            <a:r>
              <a:rPr lang="en-US" sz="1600" i="1" dirty="0"/>
              <a:t>justify-content</a:t>
            </a:r>
            <a:r>
              <a:rPr lang="en-US" sz="1600" dirty="0"/>
              <a:t>:</a:t>
            </a:r>
          </a:p>
          <a:p>
            <a:pPr fontAlgn="base"/>
            <a:r>
              <a:rPr lang="en-US" sz="1600" dirty="0"/>
              <a:t>Flex-start</a:t>
            </a:r>
          </a:p>
          <a:p>
            <a:pPr fontAlgn="base"/>
            <a:r>
              <a:rPr lang="en-US" sz="1600" dirty="0"/>
              <a:t>Flex-end</a:t>
            </a:r>
          </a:p>
          <a:p>
            <a:pPr fontAlgn="base"/>
            <a:r>
              <a:rPr lang="en-US" sz="1600" dirty="0"/>
              <a:t>Center</a:t>
            </a:r>
          </a:p>
          <a:p>
            <a:pPr fontAlgn="base"/>
            <a:r>
              <a:rPr lang="en-US" sz="1600" dirty="0"/>
              <a:t>Space-between</a:t>
            </a:r>
          </a:p>
          <a:p>
            <a:pPr fontAlgn="base"/>
            <a:r>
              <a:rPr lang="en-US" sz="1600" dirty="0"/>
              <a:t>Space-around</a:t>
            </a:r>
          </a:p>
          <a:p>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23</a:t>
            </a:fld>
            <a:endParaRPr sz="1800" dirty="0"/>
          </a:p>
        </p:txBody>
      </p:sp>
    </p:spTree>
    <p:extLst>
      <p:ext uri="{BB962C8B-B14F-4D97-AF65-F5344CB8AC3E}">
        <p14:creationId xmlns:p14="http://schemas.microsoft.com/office/powerpoint/2010/main" val="3796063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#3: Justify Content</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i="1" dirty="0"/>
              <a:t>Justify-content</a:t>
            </a:r>
            <a:r>
              <a:rPr lang="en-US" sz="1600" dirty="0"/>
              <a:t> controls how you align items on the </a:t>
            </a:r>
            <a:r>
              <a:rPr lang="en-US" sz="1600" b="1" dirty="0"/>
              <a:t>main axis</a:t>
            </a:r>
            <a:r>
              <a:rPr lang="en-US" sz="1600" b="1" dirty="0" smtClean="0"/>
              <a:t>.</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24</a:t>
            </a:fld>
            <a:endParaRPr sz="1800" dirty="0"/>
          </a:p>
        </p:txBody>
      </p:sp>
      <p:pic>
        <p:nvPicPr>
          <p:cNvPr id="9218" name="Picture 2" descr="C:\Users\20112\OneDrive\Desktop\6.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3336" y="2114550"/>
            <a:ext cx="76200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32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#4: Align Items</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dirty="0"/>
              <a:t>As justify-content works along the main axis,</a:t>
            </a:r>
            <a:r>
              <a:rPr lang="en-US" sz="1600" b="1" dirty="0"/>
              <a:t> align-items applies to the cross axis.</a:t>
            </a:r>
            <a:endParaRPr lang="en-US" sz="1600" b="1" dirty="0" smtClean="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25</a:t>
            </a:fld>
            <a:endParaRPr sz="1800" dirty="0"/>
          </a:p>
        </p:txBody>
      </p:sp>
      <p:pic>
        <p:nvPicPr>
          <p:cNvPr id="10242" name="Picture 2" descr="C:\Users\20112\OneDrive\Deskto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 y="2266951"/>
            <a:ext cx="6751320" cy="243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62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#4: Align Items</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fontAlgn="base"/>
            <a:r>
              <a:rPr lang="en-US" sz="1600" dirty="0"/>
              <a:t>Then, let’s dive into the align-items commands.</a:t>
            </a:r>
          </a:p>
          <a:p>
            <a:pPr fontAlgn="base"/>
            <a:r>
              <a:rPr lang="en-US" sz="1600" dirty="0"/>
              <a:t>flex-start</a:t>
            </a:r>
          </a:p>
          <a:p>
            <a:pPr fontAlgn="base"/>
            <a:r>
              <a:rPr lang="en-US" sz="1600" dirty="0"/>
              <a:t>flex-end</a:t>
            </a:r>
          </a:p>
          <a:p>
            <a:pPr fontAlgn="base"/>
            <a:r>
              <a:rPr lang="en-US" sz="1600" dirty="0"/>
              <a:t>center</a:t>
            </a:r>
          </a:p>
          <a:p>
            <a:pPr fontAlgn="base"/>
            <a:r>
              <a:rPr lang="en-US" sz="1600" dirty="0"/>
              <a:t>stretch</a:t>
            </a:r>
          </a:p>
          <a:p>
            <a:pPr fontAlgn="base"/>
            <a:r>
              <a:rPr lang="en-US" sz="1600" dirty="0"/>
              <a:t>baseline</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26</a:t>
            </a:fld>
            <a:endParaRPr sz="1800" dirty="0"/>
          </a:p>
        </p:txBody>
      </p:sp>
    </p:spTree>
    <p:extLst>
      <p:ext uri="{BB962C8B-B14F-4D97-AF65-F5344CB8AC3E}">
        <p14:creationId xmlns:p14="http://schemas.microsoft.com/office/powerpoint/2010/main" val="3917978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#4: Align Items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27</a:t>
            </a:fld>
            <a:endParaRPr sz="1800" dirty="0"/>
          </a:p>
        </p:txBody>
      </p:sp>
      <p:pic>
        <p:nvPicPr>
          <p:cNvPr id="11266" name="Picture 2" descr="C:\Users\20112\OneDrive\Desktop\8.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5048" y="1885950"/>
            <a:ext cx="7620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96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#4: Align Items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28</a:t>
            </a:fld>
            <a:endParaRPr sz="1800" dirty="0"/>
          </a:p>
        </p:txBody>
      </p:sp>
      <p:pic>
        <p:nvPicPr>
          <p:cNvPr id="12290" name="Picture 2" descr="C:\Users\20112\OneDrive\Deskto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57350"/>
            <a:ext cx="7620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882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#4: Align Items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29</a:t>
            </a:fld>
            <a:endParaRPr sz="1800" dirty="0"/>
          </a:p>
        </p:txBody>
      </p:sp>
      <p:pic>
        <p:nvPicPr>
          <p:cNvPr id="13314" name="Picture 2" descr="C:\Users\20112\OneDrive\Desktop\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76350"/>
            <a:ext cx="6629400" cy="345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008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Introduction</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a:t>
            </a:fld>
            <a:endParaRPr sz="1800" dirty="0"/>
          </a:p>
        </p:txBody>
      </p:sp>
      <p:pic>
        <p:nvPicPr>
          <p:cNvPr id="2050" name="Picture 2" descr="C:\Users\20112\OneDrive\Desktop\RWD\responsive-web-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 y="1504950"/>
            <a:ext cx="749808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6820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48550" y="133350"/>
            <a:ext cx="7370700" cy="857400"/>
          </a:xfrm>
          <a:prstGeom prst="rect">
            <a:avLst/>
          </a:prstGeom>
        </p:spPr>
        <p:txBody>
          <a:bodyPr spcFirstLastPara="1" wrap="square" lIns="91425" tIns="91425" rIns="91425" bIns="91425" anchor="t" anchorCtr="0">
            <a:noAutofit/>
          </a:bodyPr>
          <a:lstStyle/>
          <a:p>
            <a:pPr fontAlgn="base"/>
            <a:r>
              <a:rPr lang="en-US" dirty="0" smtClean="0"/>
              <a:t>Difference between flex-start &amp;Baseline at Align Items property</a:t>
            </a:r>
            <a:endParaRPr lang="en-US"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30</a:t>
            </a:fld>
            <a:endParaRPr sz="1800" dirty="0"/>
          </a:p>
        </p:txBody>
      </p:sp>
      <p:pic>
        <p:nvPicPr>
          <p:cNvPr id="1028" name="Picture 4" descr="C:\Users\20112\OneDrive\Desktop\RW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985" y="1860804"/>
            <a:ext cx="458946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20112\OneDrive\Desktop\RW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1809750"/>
            <a:ext cx="4113697" cy="280416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7;p16"/>
          <p:cNvSpPr txBox="1">
            <a:spLocks/>
          </p:cNvSpPr>
          <p:nvPr/>
        </p:nvSpPr>
        <p:spPr>
          <a:xfrm>
            <a:off x="733146" y="1200150"/>
            <a:ext cx="3000654" cy="665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9pPr>
          </a:lstStyle>
          <a:p>
            <a:pPr fontAlgn="base"/>
            <a:r>
              <a:rPr lang="en-US" dirty="0" smtClean="0">
                <a:solidFill>
                  <a:schemeClr val="accent2">
                    <a:lumMod val="50000"/>
                  </a:schemeClr>
                </a:solidFill>
              </a:rPr>
              <a:t>Baseline</a:t>
            </a:r>
            <a:endParaRPr lang="en-US" dirty="0">
              <a:solidFill>
                <a:schemeClr val="accent2">
                  <a:lumMod val="50000"/>
                </a:schemeClr>
              </a:solidFill>
            </a:endParaRPr>
          </a:p>
        </p:txBody>
      </p:sp>
      <p:sp>
        <p:nvSpPr>
          <p:cNvPr id="10" name="Google Shape;137;p16"/>
          <p:cNvSpPr txBox="1">
            <a:spLocks/>
          </p:cNvSpPr>
          <p:nvPr/>
        </p:nvSpPr>
        <p:spPr>
          <a:xfrm>
            <a:off x="5252389" y="1200150"/>
            <a:ext cx="3000654" cy="665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2400"/>
              <a:buFont typeface="Raleway"/>
              <a:buNone/>
              <a:defRPr sz="2400" b="1" i="0" u="none" strike="noStrike" cap="none">
                <a:solidFill>
                  <a:srgbClr val="FFFFFF"/>
                </a:solidFill>
                <a:latin typeface="Raleway"/>
                <a:ea typeface="Raleway"/>
                <a:cs typeface="Raleway"/>
                <a:sym typeface="Raleway"/>
              </a:defRPr>
            </a:lvl9pPr>
          </a:lstStyle>
          <a:p>
            <a:pPr fontAlgn="base"/>
            <a:r>
              <a:rPr lang="en-US" dirty="0" smtClean="0">
                <a:solidFill>
                  <a:schemeClr val="accent2">
                    <a:lumMod val="50000"/>
                  </a:schemeClr>
                </a:solidFill>
              </a:rPr>
              <a:t>Flex-start</a:t>
            </a:r>
            <a:endParaRPr lang="en-US" dirty="0">
              <a:solidFill>
                <a:schemeClr val="accent2">
                  <a:lumMod val="50000"/>
                </a:schemeClr>
              </a:solidFill>
            </a:endParaRPr>
          </a:p>
        </p:txBody>
      </p:sp>
    </p:spTree>
    <p:extLst>
      <p:ext uri="{BB962C8B-B14F-4D97-AF65-F5344CB8AC3E}">
        <p14:creationId xmlns:p14="http://schemas.microsoft.com/office/powerpoint/2010/main" val="20029306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a:t>Property #5: Align Self</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i="1" dirty="0"/>
              <a:t>Align-self</a:t>
            </a:r>
            <a:r>
              <a:rPr lang="en-US" sz="1600" dirty="0"/>
              <a:t> allows you to manually manipulate the alignment of one particular element</a:t>
            </a:r>
            <a:r>
              <a:rPr lang="en-US" sz="1600" dirty="0" smtClean="0"/>
              <a:t>.</a:t>
            </a:r>
          </a:p>
          <a:p>
            <a:r>
              <a:rPr lang="en-US" sz="1600" dirty="0"/>
              <a:t>.square#one { align-self: center;}// Only this square will be centered.</a:t>
            </a:r>
            <a:endParaRPr lang="en-US" sz="1600" b="1" dirty="0" smtClean="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31</a:t>
            </a:fld>
            <a:endParaRPr sz="1800" dirty="0"/>
          </a:p>
        </p:txBody>
      </p:sp>
      <p:pic>
        <p:nvPicPr>
          <p:cNvPr id="14338" name="Picture 2" descr="C:\Users\20112\OneDrive\Desktop\1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55748"/>
            <a:ext cx="7010400" cy="219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8261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smtClean="0"/>
              <a:t>CSS FlexBox</a:t>
            </a:r>
            <a:endParaRPr lang="en-US"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32</a:t>
            </a:fld>
            <a:endParaRPr sz="1800" dirty="0"/>
          </a:p>
        </p:txBody>
      </p:sp>
      <p:pic>
        <p:nvPicPr>
          <p:cNvPr id="1026" name="Picture 2" descr="C:\Users\20112\OneDrive\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50" y="1276350"/>
            <a:ext cx="8526230" cy="373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87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33</a:t>
            </a:fld>
            <a:endParaRPr lang="en"/>
          </a:p>
        </p:txBody>
      </p:sp>
      <p:pic>
        <p:nvPicPr>
          <p:cNvPr id="2050" name="Picture 2" descr="C:\Users\20112\OneDrive\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19150"/>
            <a:ext cx="8305800" cy="424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18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smtClean="0"/>
              <a:t>CSS FlexBox</a:t>
            </a:r>
            <a:endParaRPr lang="en-US"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34</a:t>
            </a:fld>
            <a:endParaRPr sz="1800" dirty="0"/>
          </a:p>
        </p:txBody>
      </p:sp>
      <p:pic>
        <p:nvPicPr>
          <p:cNvPr id="3074" name="Picture 2" descr="C:\Users\20112\OneDrive\Deskto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76350"/>
            <a:ext cx="8305800" cy="376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784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base"/>
            <a:r>
              <a:rPr lang="en-US" dirty="0" smtClean="0"/>
              <a:t>CSS Flexbox Resources</a:t>
            </a: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600" b="1" u="sng" dirty="0">
                <a:hlinkClick r:id="rId3"/>
              </a:rPr>
              <a:t>https://css-tricks.com/snippets/css/a-guide-to-flexbox</a:t>
            </a:r>
            <a:r>
              <a:rPr lang="en-US" sz="1600" b="1" u="sng" dirty="0" smtClean="0">
                <a:hlinkClick r:id="rId3"/>
              </a:rPr>
              <a:t>/</a:t>
            </a:r>
            <a:endParaRPr lang="en-US" sz="1600" b="1" u="sng" dirty="0" smtClean="0"/>
          </a:p>
          <a:p>
            <a:r>
              <a:rPr lang="en-US" sz="1600" b="1" u="sng" dirty="0"/>
              <a:t>https://www.w3schools.com/css/css3_flexbox.asp</a:t>
            </a:r>
            <a:endParaRPr lang="en-US" sz="1600" b="1" u="sng" dirty="0" smtClean="0"/>
          </a:p>
          <a:p>
            <a:endParaRPr lang="en-US" sz="1600" b="1" u="sng" dirty="0" smtClean="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35</a:t>
            </a:fld>
            <a:endParaRPr sz="1800" dirty="0"/>
          </a:p>
        </p:txBody>
      </p:sp>
    </p:spTree>
    <p:extLst>
      <p:ext uri="{BB962C8B-B14F-4D97-AF65-F5344CB8AC3E}">
        <p14:creationId xmlns:p14="http://schemas.microsoft.com/office/powerpoint/2010/main" val="1673333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Responsive Web Design - Media Queries</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marL="76200" indent="0">
              <a:buNone/>
            </a:pPr>
            <a:r>
              <a:rPr lang="en-US" sz="1600" dirty="0"/>
              <a:t>What is a Media Query?</a:t>
            </a:r>
          </a:p>
          <a:p>
            <a:r>
              <a:rPr lang="en-US" sz="1600" dirty="0"/>
              <a:t>Media query is a CSS technique introduced in CSS3.</a:t>
            </a:r>
          </a:p>
          <a:p>
            <a:r>
              <a:rPr lang="en-US" sz="1600" dirty="0"/>
              <a:t>It uses the @media rule to include a block of CSS properties only if a certain condition is true.</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36</a:t>
            </a:fld>
            <a:endParaRPr sz="1800" dirty="0"/>
          </a:p>
        </p:txBody>
      </p:sp>
    </p:spTree>
    <p:extLst>
      <p:ext uri="{BB962C8B-B14F-4D97-AF65-F5344CB8AC3E}">
        <p14:creationId xmlns:p14="http://schemas.microsoft.com/office/powerpoint/2010/main" val="2588892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Responsive Web Design - Media Queries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37</a:t>
            </a:fld>
            <a:endParaRPr sz="1800" dirty="0"/>
          </a:p>
        </p:txBody>
      </p:sp>
      <p:pic>
        <p:nvPicPr>
          <p:cNvPr id="1026" name="Picture 2" descr="C:\Users\20112\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00556"/>
            <a:ext cx="5943599" cy="328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84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a:t>Common Responsive Breakpoints</a:t>
            </a:r>
            <a:br>
              <a:rPr lang="en-US" dirty="0"/>
            </a:br>
            <a:r>
              <a:rPr lang="en-US" dirty="0"/>
              <a:t/>
            </a:r>
            <a:br>
              <a:rPr lang="en-US" dirty="0"/>
            </a:b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400" dirty="0"/>
              <a:t>To work with media queries, you need to decide on the “responsive breakpoints” or screen size breakpoints. A breakpoint is the width of the screen where you use a media query to implement new CSS styles</a:t>
            </a:r>
            <a:r>
              <a:rPr lang="en-US" sz="1400" dirty="0" smtClean="0"/>
              <a:t>.</a:t>
            </a:r>
          </a:p>
          <a:p>
            <a:pPr marL="76200" indent="0">
              <a:buNone/>
            </a:pPr>
            <a:r>
              <a:rPr lang="en-US" sz="1400" b="1" dirty="0"/>
              <a:t>Common screen </a:t>
            </a:r>
            <a:r>
              <a:rPr lang="en-US" sz="1400" b="1" dirty="0" smtClean="0"/>
              <a:t>sizes:</a:t>
            </a:r>
          </a:p>
          <a:p>
            <a:pPr fontAlgn="auto"/>
            <a:r>
              <a:rPr lang="en-US" sz="1400" dirty="0"/>
              <a:t>Mobile: 360 x 640</a:t>
            </a:r>
          </a:p>
          <a:p>
            <a:pPr fontAlgn="auto"/>
            <a:r>
              <a:rPr lang="en-US" sz="1400" dirty="0"/>
              <a:t>Mobile: 375 x 667</a:t>
            </a:r>
          </a:p>
          <a:p>
            <a:pPr fontAlgn="auto"/>
            <a:r>
              <a:rPr lang="en-US" sz="1400" dirty="0"/>
              <a:t>Mobile: 360 x 720</a:t>
            </a:r>
          </a:p>
          <a:p>
            <a:pPr fontAlgn="auto"/>
            <a:r>
              <a:rPr lang="en-US" sz="1400" dirty="0"/>
              <a:t>iPhone X: 375 x 812</a:t>
            </a:r>
          </a:p>
          <a:p>
            <a:pPr fontAlgn="auto"/>
            <a:r>
              <a:rPr lang="en-US" sz="1400" dirty="0"/>
              <a:t>Pixel 2: 411 x 731</a:t>
            </a:r>
          </a:p>
          <a:p>
            <a:pPr fontAlgn="auto"/>
            <a:r>
              <a:rPr lang="en-US" sz="1400" dirty="0"/>
              <a:t>Tablet: 768 x 1024</a:t>
            </a:r>
          </a:p>
          <a:p>
            <a:pPr fontAlgn="auto"/>
            <a:r>
              <a:rPr lang="en-US" sz="1400" dirty="0"/>
              <a:t>Laptop: 1366 x 768</a:t>
            </a:r>
          </a:p>
          <a:p>
            <a:pPr fontAlgn="auto"/>
            <a:r>
              <a:rPr lang="en-US" sz="1400" dirty="0"/>
              <a:t>High-res laptop or desktop: 1920 x 1080</a:t>
            </a:r>
          </a:p>
          <a:p>
            <a:endParaRPr lang="en-US" sz="1400" b="1" dirty="0"/>
          </a:p>
          <a:p>
            <a:endParaRPr lang="en-US" sz="14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38</a:t>
            </a:fld>
            <a:endParaRPr sz="1800" dirty="0"/>
          </a:p>
        </p:txBody>
      </p:sp>
    </p:spTree>
    <p:extLst>
      <p:ext uri="{BB962C8B-B14F-4D97-AF65-F5344CB8AC3E}">
        <p14:creationId xmlns:p14="http://schemas.microsoft.com/office/powerpoint/2010/main" val="37118512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Responsive Web Design - Media Queries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39</a:t>
            </a:fld>
            <a:endParaRPr sz="1800" dirty="0"/>
          </a:p>
        </p:txBody>
      </p:sp>
      <p:pic>
        <p:nvPicPr>
          <p:cNvPr id="2050" name="Picture 2" descr="C:\Users\20112\OneDrive\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28750"/>
            <a:ext cx="6069328" cy="337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Introduction</a:t>
            </a:r>
          </a:p>
        </p:txBody>
      </p:sp>
      <p:sp>
        <p:nvSpPr>
          <p:cNvPr id="138" name="Google Shape;138;p16"/>
          <p:cNvSpPr txBox="1">
            <a:spLocks noGrp="1"/>
          </p:cNvSpPr>
          <p:nvPr>
            <p:ph type="body" idx="1"/>
          </p:nvPr>
        </p:nvSpPr>
        <p:spPr>
          <a:xfrm>
            <a:off x="685800" y="1657350"/>
            <a:ext cx="8305800" cy="3105150"/>
          </a:xfrm>
          <a:prstGeom prst="rect">
            <a:avLst/>
          </a:prstGeom>
        </p:spPr>
        <p:txBody>
          <a:bodyPr spcFirstLastPara="1" wrap="square" lIns="91425" tIns="91425" rIns="91425" bIns="91425" anchor="t" anchorCtr="0">
            <a:noAutofit/>
          </a:bodyPr>
          <a:lstStyle/>
          <a:p>
            <a:pPr marL="76200" indent="0">
              <a:buNone/>
            </a:pPr>
            <a:r>
              <a:rPr lang="en-US" sz="1800" dirty="0"/>
              <a:t>Designing For The Best Experience For All </a:t>
            </a:r>
            <a:r>
              <a:rPr lang="en-US" sz="1800" dirty="0" smtClean="0"/>
              <a:t>Users:</a:t>
            </a:r>
          </a:p>
          <a:p>
            <a:r>
              <a:rPr lang="en-US" sz="1800" dirty="0"/>
              <a:t>Web pages can be viewed using many different devices: desktops, tablets, and phones. Your web page should look good, and be easy to use, regardless of the device.</a:t>
            </a:r>
          </a:p>
          <a:p>
            <a:r>
              <a:rPr lang="en-US" sz="1800" dirty="0"/>
              <a:t>Web pages should not leave out information to fit smaller devices, but rather adapt its content to fit any device:</a:t>
            </a:r>
          </a:p>
          <a:p>
            <a:pPr marL="76200" indent="0">
              <a:buNone/>
            </a:pPr>
            <a:endParaRPr lang="en-US" sz="18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4</a:t>
            </a:fld>
            <a:endParaRPr sz="1800" dirty="0"/>
          </a:p>
        </p:txBody>
      </p:sp>
    </p:spTree>
    <p:extLst>
      <p:ext uri="{BB962C8B-B14F-4D97-AF65-F5344CB8AC3E}">
        <p14:creationId xmlns:p14="http://schemas.microsoft.com/office/powerpoint/2010/main" val="695694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a:t>Common Responsive Breakpoints</a:t>
            </a:r>
            <a:br>
              <a:rPr lang="en-US" dirty="0"/>
            </a:br>
            <a:r>
              <a:rPr lang="en-US" dirty="0"/>
              <a:t/>
            </a:r>
            <a:br>
              <a:rPr lang="en-US" dirty="0"/>
            </a:br>
            <a:endParaRPr lang="en-US" dirty="0"/>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fontAlgn="auto"/>
            <a:r>
              <a:rPr lang="en-US" sz="1400" b="1" dirty="0"/>
              <a:t>Set Your Media Query Ranges (Responsive Breakpoints</a:t>
            </a:r>
            <a:r>
              <a:rPr lang="en-US" sz="1400" b="1" dirty="0" smtClean="0"/>
              <a:t>):</a:t>
            </a:r>
            <a:endParaRPr lang="en-US" sz="1400" b="1" dirty="0"/>
          </a:p>
          <a:p>
            <a:pPr marL="76200" indent="0" fontAlgn="auto">
              <a:buNone/>
            </a:pPr>
            <a:r>
              <a:rPr lang="en-US" sz="1400" dirty="0"/>
              <a:t>Set your media query ranges based on the unique needs of your design. For example, if we wanted to follow the Bootstrap standards for our design, we would use the following media queries:</a:t>
            </a:r>
          </a:p>
          <a:p>
            <a:pPr fontAlgn="auto"/>
            <a:r>
              <a:rPr lang="en-US" sz="1400" dirty="0"/>
              <a:t>576px for portrait phones</a:t>
            </a:r>
          </a:p>
          <a:p>
            <a:pPr fontAlgn="auto"/>
            <a:r>
              <a:rPr lang="en-US" sz="1400" dirty="0"/>
              <a:t>768px for tablets</a:t>
            </a:r>
          </a:p>
          <a:p>
            <a:pPr fontAlgn="auto"/>
            <a:r>
              <a:rPr lang="en-US" sz="1400" dirty="0"/>
              <a:t>992px for laptops</a:t>
            </a:r>
          </a:p>
          <a:p>
            <a:pPr fontAlgn="auto"/>
            <a:r>
              <a:rPr lang="en-US" sz="1400" dirty="0"/>
              <a:t>1200px for large devices</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40</a:t>
            </a:fld>
            <a:endParaRPr sz="1800" dirty="0"/>
          </a:p>
        </p:txBody>
      </p:sp>
    </p:spTree>
    <p:extLst>
      <p:ext uri="{BB962C8B-B14F-4D97-AF65-F5344CB8AC3E}">
        <p14:creationId xmlns:p14="http://schemas.microsoft.com/office/powerpoint/2010/main" val="1541181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a:t>CSS Units and Values for Responsive Design</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fontAlgn="auto"/>
            <a:r>
              <a:rPr lang="en-US" sz="1400" dirty="0" smtClean="0"/>
              <a:t>CSS </a:t>
            </a:r>
            <a:r>
              <a:rPr lang="en-US" sz="1400" dirty="0"/>
              <a:t>has both absolute and relative units of measurement. An example of an absolute unit of length is a cm or a </a:t>
            </a:r>
            <a:r>
              <a:rPr lang="en-US" sz="1400" dirty="0" err="1"/>
              <a:t>px</a:t>
            </a:r>
            <a:r>
              <a:rPr lang="en-US" sz="1400" dirty="0"/>
              <a:t>. Relative units or dynamic values depend on the size and resolution of the screen or the font sizes of the root element.</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41</a:t>
            </a:fld>
            <a:endParaRPr sz="1800" dirty="0"/>
          </a:p>
        </p:txBody>
      </p:sp>
    </p:spTree>
    <p:extLst>
      <p:ext uri="{BB962C8B-B14F-4D97-AF65-F5344CB8AC3E}">
        <p14:creationId xmlns:p14="http://schemas.microsoft.com/office/powerpoint/2010/main" val="20401262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a:t>CSS Units and Values for Responsive Design</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pPr marL="76200" indent="0" fontAlgn="auto">
              <a:buNone/>
            </a:pPr>
            <a:r>
              <a:rPr lang="en-US" sz="1400" b="1" dirty="0"/>
              <a:t>PX vs EM vs REM vs Viewport Units for responsive design</a:t>
            </a:r>
          </a:p>
          <a:p>
            <a:pPr fontAlgn="auto"/>
            <a:r>
              <a:rPr lang="en-US" sz="1400" dirty="0"/>
              <a:t>PX – a single pixel</a:t>
            </a:r>
          </a:p>
          <a:p>
            <a:pPr fontAlgn="auto"/>
            <a:r>
              <a:rPr lang="en-US" sz="1400" dirty="0"/>
              <a:t>EM – relative unit based on the font-size of the element.</a:t>
            </a:r>
          </a:p>
          <a:p>
            <a:pPr fontAlgn="auto"/>
            <a:r>
              <a:rPr lang="en-US" sz="1400" dirty="0"/>
              <a:t>REM – relative unit based on the font-size of the element.</a:t>
            </a:r>
          </a:p>
          <a:p>
            <a:pPr fontAlgn="auto"/>
            <a:r>
              <a:rPr lang="en-US" sz="1400" dirty="0"/>
              <a:t>VH, VW – % of the viewport’s height or width.</a:t>
            </a:r>
          </a:p>
          <a:p>
            <a:pPr fontAlgn="auto"/>
            <a:r>
              <a:rPr lang="en-US" sz="1400" dirty="0"/>
              <a:t>% – the percentage of the parent element.</a:t>
            </a:r>
          </a:p>
          <a:p>
            <a:pPr fontAlgn="auto"/>
            <a:r>
              <a:rPr lang="en-US" sz="1400" dirty="0"/>
              <a:t>A new web designer or developer should probably stick with pixels for text because they are the most straight-forward unit of length in CSS.</a:t>
            </a:r>
          </a:p>
          <a:p>
            <a:pPr fontAlgn="auto"/>
            <a:r>
              <a:rPr lang="en-US" sz="1400" dirty="0"/>
              <a:t>But when setting the width and max-width of images and other elements, using % is the best solution. This approach will make sure the components adjust to the screen size of every device.</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42</a:t>
            </a:fld>
            <a:endParaRPr sz="1800" dirty="0"/>
          </a:p>
        </p:txBody>
      </p:sp>
    </p:spTree>
    <p:extLst>
      <p:ext uri="{BB962C8B-B14F-4D97-AF65-F5344CB8AC3E}">
        <p14:creationId xmlns:p14="http://schemas.microsoft.com/office/powerpoint/2010/main" val="16816982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Responsive Web Design Patterns</a:t>
            </a:r>
          </a:p>
        </p:txBody>
      </p:sp>
      <p:sp>
        <p:nvSpPr>
          <p:cNvPr id="138" name="Google Shape;138;p16"/>
          <p:cNvSpPr txBox="1">
            <a:spLocks noGrp="1"/>
          </p:cNvSpPr>
          <p:nvPr>
            <p:ph type="body" idx="1"/>
          </p:nvPr>
        </p:nvSpPr>
        <p:spPr>
          <a:xfrm>
            <a:off x="685800" y="1428750"/>
            <a:ext cx="8305800" cy="3486150"/>
          </a:xfrm>
          <a:prstGeom prst="rect">
            <a:avLst/>
          </a:prstGeom>
        </p:spPr>
        <p:txBody>
          <a:bodyPr spcFirstLastPara="1" wrap="square" lIns="91425" tIns="91425" rIns="91425" bIns="91425" anchor="t" anchorCtr="0">
            <a:noAutofit/>
          </a:bodyPr>
          <a:lstStyle/>
          <a:p>
            <a:r>
              <a:rPr lang="en-US" sz="1400" dirty="0"/>
              <a:t>Responsive web design patterns are quickly evolving, but there are a handful of established patterns that work well across the desktop and mobile devices</a:t>
            </a:r>
            <a:r>
              <a:rPr lang="en-US" sz="1400" dirty="0" smtClean="0"/>
              <a:t>.</a:t>
            </a:r>
          </a:p>
          <a:p>
            <a:r>
              <a:rPr lang="en-US" sz="1400" dirty="0"/>
              <a:t>Most layouts used by responsive web pages can be categorized into one of five patterns: mostly fluid, column drop, layout shifter, tiny tweaks, and off canvas</a:t>
            </a:r>
            <a:r>
              <a:rPr lang="en-US" sz="1400" dirty="0" smtClean="0"/>
              <a:t>.</a:t>
            </a:r>
          </a:p>
          <a:p>
            <a:endParaRPr lang="en-US" sz="14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43</a:t>
            </a:fld>
            <a:endParaRPr sz="1800" dirty="0"/>
          </a:p>
        </p:txBody>
      </p:sp>
    </p:spTree>
    <p:extLst>
      <p:ext uri="{BB962C8B-B14F-4D97-AF65-F5344CB8AC3E}">
        <p14:creationId xmlns:p14="http://schemas.microsoft.com/office/powerpoint/2010/main" val="3056510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ctrTitle" idx="4294967295"/>
          </p:nvPr>
        </p:nvSpPr>
        <p:spPr>
          <a:xfrm>
            <a:off x="3064700" y="1512936"/>
            <a:ext cx="55338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ABE33F"/>
                </a:solidFill>
              </a:rPr>
              <a:t>Thanks!</a:t>
            </a:r>
            <a:endParaRPr sz="6000" dirty="0">
              <a:solidFill>
                <a:srgbClr val="ABE33F"/>
              </a:solidFill>
            </a:endParaRPr>
          </a:p>
        </p:txBody>
      </p:sp>
      <p:sp>
        <p:nvSpPr>
          <p:cNvPr id="305" name="Google Shape;305;p34"/>
          <p:cNvSpPr txBox="1">
            <a:spLocks noGrp="1"/>
          </p:cNvSpPr>
          <p:nvPr>
            <p:ph type="subTitle" idx="4294967295"/>
          </p:nvPr>
        </p:nvSpPr>
        <p:spPr>
          <a:xfrm>
            <a:off x="3064700" y="2636358"/>
            <a:ext cx="5533800" cy="219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r>
              <a:rPr lang="en" sz="3600" b="1" dirty="0" smtClean="0"/>
              <a:t>?</a:t>
            </a:r>
            <a:endParaRPr sz="3600" b="1" dirty="0"/>
          </a:p>
        </p:txBody>
      </p:sp>
      <p:grpSp>
        <p:nvGrpSpPr>
          <p:cNvPr id="306" name="Google Shape;306;p34"/>
          <p:cNvGrpSpPr/>
          <p:nvPr/>
        </p:nvGrpSpPr>
        <p:grpSpPr>
          <a:xfrm>
            <a:off x="685795" y="1814227"/>
            <a:ext cx="1681779" cy="1179949"/>
            <a:chOff x="559275" y="1683950"/>
            <a:chExt cx="466500" cy="327300"/>
          </a:xfrm>
        </p:grpSpPr>
        <p:sp>
          <p:nvSpPr>
            <p:cNvPr id="307" name="Google Shape;307;p34"/>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681875" y="2683100"/>
            <a:ext cx="1274938" cy="115980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Introduction</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5</a:t>
            </a:fld>
            <a:endParaRPr sz="1800" dirty="0"/>
          </a:p>
        </p:txBody>
      </p:sp>
      <p:pic>
        <p:nvPicPr>
          <p:cNvPr id="1026" name="Picture 2" descr="C:\Users\20112\Desktop\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4" y="1657350"/>
            <a:ext cx="7802563"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516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a:t>Responsive Web Design vs Adaptive Design</a:t>
            </a:r>
          </a:p>
        </p:txBody>
      </p:sp>
      <p:sp>
        <p:nvSpPr>
          <p:cNvPr id="138" name="Google Shape;138;p16"/>
          <p:cNvSpPr txBox="1">
            <a:spLocks noGrp="1"/>
          </p:cNvSpPr>
          <p:nvPr>
            <p:ph type="body" idx="1"/>
          </p:nvPr>
        </p:nvSpPr>
        <p:spPr>
          <a:xfrm>
            <a:off x="685800" y="1657350"/>
            <a:ext cx="8305800" cy="3105150"/>
          </a:xfrm>
          <a:prstGeom prst="rect">
            <a:avLst/>
          </a:prstGeom>
        </p:spPr>
        <p:txBody>
          <a:bodyPr spcFirstLastPara="1" wrap="square" lIns="91425" tIns="91425" rIns="91425" bIns="91425" anchor="t" anchorCtr="0">
            <a:noAutofit/>
          </a:bodyPr>
          <a:lstStyle/>
          <a:p>
            <a:pPr marL="76200" indent="0">
              <a:buNone/>
            </a:pPr>
            <a:r>
              <a:rPr lang="en-US" sz="1800" dirty="0"/>
              <a:t>The difference between responsive design and adaptive design is that responsive design adapts the rendering of a single page version</a:t>
            </a:r>
            <a:r>
              <a:rPr lang="en-US" sz="1800" dirty="0" smtClean="0"/>
              <a:t>.</a:t>
            </a:r>
          </a:p>
          <a:p>
            <a:pPr marL="76200" indent="0">
              <a:buNone/>
            </a:pPr>
            <a:r>
              <a:rPr lang="en-US" sz="1800" dirty="0" smtClean="0"/>
              <a:t> </a:t>
            </a:r>
            <a:r>
              <a:rPr lang="en-US" sz="1800" dirty="0"/>
              <a:t>In contrast, adaptive design delivers multiple completely different versions of the same page.</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6</a:t>
            </a:fld>
            <a:endParaRPr sz="1800" dirty="0"/>
          </a:p>
        </p:txBody>
      </p:sp>
    </p:spTree>
    <p:extLst>
      <p:ext uri="{BB962C8B-B14F-4D97-AF65-F5344CB8AC3E}">
        <p14:creationId xmlns:p14="http://schemas.microsoft.com/office/powerpoint/2010/main" val="2197321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dirty="0"/>
              <a:t>Responsive Web Design vs Adaptive Design</a:t>
            </a:r>
            <a:endParaRPr lang="en-US" b="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7</a:t>
            </a:fld>
            <a:endParaRPr sz="1800" dirty="0"/>
          </a:p>
        </p:txBody>
      </p:sp>
      <p:pic>
        <p:nvPicPr>
          <p:cNvPr id="2" name="Picture 2" descr="C:\Users\20112\OneDrive\Desktop\responsive-adaptive-desig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04950"/>
            <a:ext cx="763905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51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fontAlgn="auto"/>
            <a:r>
              <a:rPr lang="en-US" dirty="0" smtClean="0"/>
              <a:t>Guides to create responsive Website</a:t>
            </a:r>
            <a:r>
              <a:rPr lang="en-US" dirty="0"/>
              <a:t/>
            </a:r>
            <a:br>
              <a:rPr lang="en-US" dirty="0"/>
            </a:br>
            <a:r>
              <a:rPr lang="en-US" dirty="0"/>
              <a:t/>
            </a:r>
            <a:br>
              <a:rPr lang="en-US" dirty="0"/>
            </a:br>
            <a:endParaRPr lang="en-US" b="0" dirty="0"/>
          </a:p>
        </p:txBody>
      </p:sp>
      <p:sp>
        <p:nvSpPr>
          <p:cNvPr id="138" name="Google Shape;138;p16"/>
          <p:cNvSpPr txBox="1">
            <a:spLocks noGrp="1"/>
          </p:cNvSpPr>
          <p:nvPr>
            <p:ph type="body" idx="1"/>
          </p:nvPr>
        </p:nvSpPr>
        <p:spPr>
          <a:xfrm>
            <a:off x="685800" y="1657350"/>
            <a:ext cx="8305800" cy="3105150"/>
          </a:xfrm>
          <a:prstGeom prst="rect">
            <a:avLst/>
          </a:prstGeom>
        </p:spPr>
        <p:txBody>
          <a:bodyPr spcFirstLastPara="1" wrap="square" lIns="91425" tIns="91425" rIns="91425" bIns="91425" anchor="t" anchorCtr="0">
            <a:noAutofit/>
          </a:bodyPr>
          <a:lstStyle/>
          <a:p>
            <a:pPr fontAlgn="auto"/>
            <a:r>
              <a:rPr lang="en-US" sz="1600" dirty="0" smtClean="0"/>
              <a:t>Use Html5</a:t>
            </a:r>
          </a:p>
          <a:p>
            <a:pPr fontAlgn="auto"/>
            <a:r>
              <a:rPr lang="en-US" sz="1600" dirty="0" smtClean="0"/>
              <a:t>Set the viewport</a:t>
            </a:r>
          </a:p>
          <a:p>
            <a:pPr fontAlgn="auto"/>
            <a:r>
              <a:rPr lang="en-US" sz="1600" dirty="0" smtClean="0"/>
              <a:t>Size content to the viewport</a:t>
            </a:r>
          </a:p>
          <a:p>
            <a:pPr fontAlgn="auto"/>
            <a:r>
              <a:rPr lang="en-US" sz="1600" dirty="0" smtClean="0"/>
              <a:t>Use Website layout</a:t>
            </a:r>
          </a:p>
          <a:p>
            <a:r>
              <a:rPr lang="en-US" sz="1600" dirty="0"/>
              <a:t>Use </a:t>
            </a:r>
            <a:r>
              <a:rPr lang="en-US" sz="1600" dirty="0" smtClean="0"/>
              <a:t>flexbox</a:t>
            </a:r>
          </a:p>
          <a:p>
            <a:r>
              <a:rPr lang="en-US" sz="1600" dirty="0" smtClean="0"/>
              <a:t>Use </a:t>
            </a:r>
            <a:r>
              <a:rPr lang="en-US" sz="1600" dirty="0"/>
              <a:t>Media </a:t>
            </a:r>
            <a:r>
              <a:rPr lang="en-US" sz="1600" dirty="0" smtClean="0"/>
              <a:t>Queries</a:t>
            </a:r>
          </a:p>
          <a:p>
            <a:endParaRPr lang="en-US" sz="1600" b="1" dirty="0"/>
          </a:p>
          <a:p>
            <a:pPr fontAlgn="auto"/>
            <a:endParaRPr lang="en-US" sz="1600" dirty="0" smtClean="0"/>
          </a:p>
          <a:p>
            <a:pPr fontAlgn="auto"/>
            <a:endParaRPr lang="en-US" sz="1600" dirty="0"/>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8</a:t>
            </a:fld>
            <a:endParaRPr sz="1800" dirty="0"/>
          </a:p>
        </p:txBody>
      </p:sp>
    </p:spTree>
    <p:extLst>
      <p:ext uri="{BB962C8B-B14F-4D97-AF65-F5344CB8AC3E}">
        <p14:creationId xmlns:p14="http://schemas.microsoft.com/office/powerpoint/2010/main" val="2316091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r>
              <a:rPr lang="en-US" b="0" dirty="0"/>
              <a:t>Responsive Web Design - Viewport</a:t>
            </a:r>
            <a:br>
              <a:rPr lang="en-US" b="0" dirty="0"/>
            </a:br>
            <a:endParaRPr lang="en-US" b="0" dirty="0"/>
          </a:p>
        </p:txBody>
      </p:sp>
      <p:sp>
        <p:nvSpPr>
          <p:cNvPr id="138" name="Google Shape;138;p16"/>
          <p:cNvSpPr txBox="1">
            <a:spLocks noGrp="1"/>
          </p:cNvSpPr>
          <p:nvPr>
            <p:ph type="body" idx="1"/>
          </p:nvPr>
        </p:nvSpPr>
        <p:spPr>
          <a:xfrm>
            <a:off x="685800" y="1657350"/>
            <a:ext cx="8305800" cy="3105150"/>
          </a:xfrm>
          <a:prstGeom prst="rect">
            <a:avLst/>
          </a:prstGeom>
        </p:spPr>
        <p:txBody>
          <a:bodyPr spcFirstLastPara="1" wrap="square" lIns="91425" tIns="91425" rIns="91425" bIns="91425" anchor="t" anchorCtr="0">
            <a:noAutofit/>
          </a:bodyPr>
          <a:lstStyle/>
          <a:p>
            <a:pPr marL="76200" indent="0">
              <a:buNone/>
            </a:pPr>
            <a:r>
              <a:rPr lang="en-US" sz="1600" b="1" dirty="0"/>
              <a:t>What is The Viewport?</a:t>
            </a:r>
          </a:p>
          <a:p>
            <a:r>
              <a:rPr lang="en-US" sz="1600" dirty="0"/>
              <a:t>The viewport is the user's visible area of a web page.</a:t>
            </a:r>
          </a:p>
          <a:p>
            <a:r>
              <a:rPr lang="en-US" sz="1600" dirty="0"/>
              <a:t>The viewport varies with the device, and will be smaller on a mobile phone than on a computer screen.</a:t>
            </a:r>
          </a:p>
          <a:p>
            <a:r>
              <a:rPr lang="en-US" sz="1600" dirty="0"/>
              <a:t>Before tablets and mobile phones, web pages were designed only for computer screens, and it was common for web pages to have a static design and a fixed size.</a:t>
            </a:r>
          </a:p>
          <a:p>
            <a:r>
              <a:rPr lang="en-US" sz="1600" dirty="0"/>
              <a:t>Then, when we started surfing the internet using tablets and mobile phones, fixed size web pages were too large to fit the viewport. To fix this, browsers on those devices scaled down the entire web page to fit the screen.</a:t>
            </a:r>
          </a:p>
          <a:p>
            <a:r>
              <a:rPr lang="en-US" sz="1600" dirty="0"/>
              <a:t>This was not perfect!! But a quick fix.</a:t>
            </a:r>
          </a:p>
        </p:txBody>
      </p:sp>
      <p:sp>
        <p:nvSpPr>
          <p:cNvPr id="139" name="Google Shape;139;p1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800"/>
              <a:t>9</a:t>
            </a:fld>
            <a:endParaRPr sz="1800" dirty="0"/>
          </a:p>
        </p:txBody>
      </p:sp>
    </p:spTree>
    <p:extLst>
      <p:ext uri="{BB962C8B-B14F-4D97-AF65-F5344CB8AC3E}">
        <p14:creationId xmlns:p14="http://schemas.microsoft.com/office/powerpoint/2010/main" val="2920424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42D2C694801A4DB6AD919F0672F9F8" ma:contentTypeVersion="10" ma:contentTypeDescription="Create a new document." ma:contentTypeScope="" ma:versionID="db7de51776fdeee6a625e10fc95f76eb">
  <xsd:schema xmlns:xsd="http://www.w3.org/2001/XMLSchema" xmlns:xs="http://www.w3.org/2001/XMLSchema" xmlns:p="http://schemas.microsoft.com/office/2006/metadata/properties" xmlns:ns2="908510cd-1d82-4074-bcd7-84e2536b8156" xmlns:ns3="ed7b93c3-5203-4232-848e-f0e3309f063d" targetNamespace="http://schemas.microsoft.com/office/2006/metadata/properties" ma:root="true" ma:fieldsID="1fba6074424498f9d3327b40a95a4cf3" ns2:_="" ns3:_="">
    <xsd:import namespace="908510cd-1d82-4074-bcd7-84e2536b8156"/>
    <xsd:import namespace="ed7b93c3-5203-4232-848e-f0e3309f06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8510cd-1d82-4074-bcd7-84e2536b81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7b93c3-5203-4232-848e-f0e3309f063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01287B-73A4-4860-8994-8F686848AEED}"/>
</file>

<file path=customXml/itemProps2.xml><?xml version="1.0" encoding="utf-8"?>
<ds:datastoreItem xmlns:ds="http://schemas.openxmlformats.org/officeDocument/2006/customXml" ds:itemID="{944E021F-197E-4F22-9B23-415C1EFB96EB}"/>
</file>

<file path=customXml/itemProps3.xml><?xml version="1.0" encoding="utf-8"?>
<ds:datastoreItem xmlns:ds="http://schemas.openxmlformats.org/officeDocument/2006/customXml" ds:itemID="{C659F475-2E99-4EB3-98A5-1952BFF81EE1}"/>
</file>

<file path=docProps/app.xml><?xml version="1.0" encoding="utf-8"?>
<Properties xmlns="http://schemas.openxmlformats.org/officeDocument/2006/extended-properties" xmlns:vt="http://schemas.openxmlformats.org/officeDocument/2006/docPropsVTypes">
  <TotalTime>2391</TotalTime>
  <Words>1088</Words>
  <Application>Microsoft Office PowerPoint</Application>
  <PresentationFormat>On-screen Show (16:9)</PresentationFormat>
  <Paragraphs>185</Paragraphs>
  <Slides>44</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Raleway</vt:lpstr>
      <vt:lpstr>Karla</vt:lpstr>
      <vt:lpstr>Escalus template</vt:lpstr>
      <vt:lpstr>RWD Day1 presented by: Asmaa Ahmed</vt:lpstr>
      <vt:lpstr>Responsive Web Design - Introduction</vt:lpstr>
      <vt:lpstr>Responsive Web Design - Introduction</vt:lpstr>
      <vt:lpstr>Responsive Web Design - Introduction</vt:lpstr>
      <vt:lpstr>Responsive Web Design - Introduction</vt:lpstr>
      <vt:lpstr>Responsive Web Design vs Adaptive Design</vt:lpstr>
      <vt:lpstr>Responsive Web Design vs Adaptive Design</vt:lpstr>
      <vt:lpstr>Guides to create responsive Website  </vt:lpstr>
      <vt:lpstr>Responsive Web Design - Viewport </vt:lpstr>
      <vt:lpstr>Responsive Web Design - Viewport </vt:lpstr>
      <vt:lpstr>Responsive Web Design - Viewport</vt:lpstr>
      <vt:lpstr>Responsive Web Design - Viewport</vt:lpstr>
      <vt:lpstr>Size Content to The Viewport</vt:lpstr>
      <vt:lpstr>Size Content to The Viewport</vt:lpstr>
      <vt:lpstr>Size Content to The Viewport</vt:lpstr>
      <vt:lpstr>Website Layout</vt:lpstr>
      <vt:lpstr>CSS FlexBox</vt:lpstr>
      <vt:lpstr>Property #1:</vt:lpstr>
      <vt:lpstr>Property #1:</vt:lpstr>
      <vt:lpstr>Property #2: Flex Direction</vt:lpstr>
      <vt:lpstr>Property #2: Flex Direction</vt:lpstr>
      <vt:lpstr>Property #2: Flex Direction</vt:lpstr>
      <vt:lpstr>Property #3: Justify Content</vt:lpstr>
      <vt:lpstr>Property #3: Justify Content</vt:lpstr>
      <vt:lpstr>Property #4: Align Items</vt:lpstr>
      <vt:lpstr>Property #4: Align Items</vt:lpstr>
      <vt:lpstr>Property #4: Align Items</vt:lpstr>
      <vt:lpstr>Property #4: Align Items</vt:lpstr>
      <vt:lpstr>Property #4: Align Items</vt:lpstr>
      <vt:lpstr>Difference between flex-start &amp;Baseline at Align Items property</vt:lpstr>
      <vt:lpstr>Property #5: Align Self</vt:lpstr>
      <vt:lpstr>CSS FlexBox</vt:lpstr>
      <vt:lpstr>PowerPoint Presentation</vt:lpstr>
      <vt:lpstr>CSS FlexBox</vt:lpstr>
      <vt:lpstr>CSS Flexbox Resources</vt:lpstr>
      <vt:lpstr>Responsive Web Design - Media Queries</vt:lpstr>
      <vt:lpstr>Responsive Web Design - Media Queries</vt:lpstr>
      <vt:lpstr>Common Responsive Breakpoints  </vt:lpstr>
      <vt:lpstr>Responsive Web Design - Media Queries</vt:lpstr>
      <vt:lpstr>Common Responsive Breakpoints  </vt:lpstr>
      <vt:lpstr>CSS Units and Values for Responsive Design</vt:lpstr>
      <vt:lpstr>CSS Units and Values for Responsive Design</vt:lpstr>
      <vt:lpstr>Responsive Web Design Patterns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Guards</dc:title>
  <cp:lastModifiedBy>201129650520</cp:lastModifiedBy>
  <cp:revision>415</cp:revision>
  <dcterms:modified xsi:type="dcterms:W3CDTF">2021-06-25T22:27:50Z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0x010100A642D2C694801A4DB6AD919F0672F9F8</vt:lpwstr>
  </property>
</Properties>
</file>